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2"/>
  </p:notesMasterIdLst>
  <p:sldIdLst>
    <p:sldId id="256" r:id="rId2"/>
    <p:sldId id="257" r:id="rId3"/>
    <p:sldId id="264" r:id="rId4"/>
    <p:sldId id="265" r:id="rId5"/>
    <p:sldId id="258" r:id="rId6"/>
    <p:sldId id="259" r:id="rId7"/>
    <p:sldId id="260" r:id="rId8"/>
    <p:sldId id="261" r:id="rId9"/>
    <p:sldId id="262" r:id="rId10"/>
    <p:sldId id="263" r:id="rId11"/>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87" d="100"/>
          <a:sy n="87" d="100"/>
        </p:scale>
        <p:origin x="-104" y="-312"/>
      </p:cViewPr>
      <p:guideLst>
        <p:guide orient="horz" pos="3072"/>
        <p:guide pos="4096"/>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interSettings" Target="printerSettings/printerSettings1.bin"/><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image10.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906463686"/>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Shape 11"/>
          <p:cNvSpPr>
            <a:spLocks noGrp="1"/>
          </p:cNvSpPr>
          <p:nvPr>
            <p:ph type="title"/>
          </p:nvPr>
        </p:nvSpPr>
        <p:spPr>
          <a:xfrm>
            <a:off x="1270000" y="1638300"/>
            <a:ext cx="10464800" cy="3302000"/>
          </a:xfrm>
          <a:prstGeom prst="rect">
            <a:avLst/>
          </a:prstGeom>
        </p:spPr>
        <p:txBody>
          <a:bodyPr anchor="b"/>
          <a:lstStyle/>
          <a:p>
            <a:r>
              <a:t>Title Text</a:t>
            </a:r>
          </a:p>
        </p:txBody>
      </p:sp>
      <p:sp>
        <p:nvSpPr>
          <p:cNvPr id="12" name="Shape 12"/>
          <p:cNvSpPr>
            <a:spLocks noGrp="1"/>
          </p:cNvSpPr>
          <p:nvPr>
            <p:ph type="body" sz="quarter" idx="1"/>
          </p:nvPr>
        </p:nvSpPr>
        <p:spPr>
          <a:xfrm>
            <a:off x="1270000" y="50292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13" name="Shape 1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Shape 93"/>
          <p:cNvSpPr>
            <a:spLocks noGrp="1"/>
          </p:cNvSpPr>
          <p:nvPr>
            <p:ph type="body" sz="quarter" idx="13"/>
          </p:nvPr>
        </p:nvSpPr>
        <p:spPr>
          <a:xfrm>
            <a:off x="1270000" y="6362700"/>
            <a:ext cx="10464800" cy="469900"/>
          </a:xfrm>
          <a:prstGeom prst="rect">
            <a:avLst/>
          </a:prstGeom>
        </p:spPr>
        <p:txBody>
          <a:bodyPr anchor="t">
            <a:spAutoFit/>
          </a:bodyPr>
          <a:lstStyle>
            <a:lvl1pPr marL="0" indent="0" algn="ctr">
              <a:spcBef>
                <a:spcPts val="0"/>
              </a:spcBef>
              <a:buSzTx/>
              <a:buNone/>
              <a:defRPr sz="2400"/>
            </a:lvl1pPr>
          </a:lstStyle>
          <a:p>
            <a:r>
              <a:t>–Johnny Appleseed</a:t>
            </a:r>
          </a:p>
        </p:txBody>
      </p:sp>
      <p:sp>
        <p:nvSpPr>
          <p:cNvPr id="94" name="Shape 94"/>
          <p:cNvSpPr>
            <a:spLocks noGrp="1"/>
          </p:cNvSpPr>
          <p:nvPr>
            <p:ph type="body" sz="quarter" idx="14"/>
          </p:nvPr>
        </p:nvSpPr>
        <p:spPr>
          <a:xfrm>
            <a:off x="1270000" y="4267200"/>
            <a:ext cx="10464800" cy="685800"/>
          </a:xfrm>
          <a:prstGeom prst="rect">
            <a:avLst/>
          </a:prstGeom>
        </p:spPr>
        <p:txBody>
          <a:bodyPr>
            <a:spAutoFit/>
          </a:bodyPr>
          <a:lstStyle>
            <a:lvl1pPr marL="0" indent="0" algn="ctr">
              <a:spcBef>
                <a:spcPts val="0"/>
              </a:spcBef>
              <a:buSzTx/>
              <a:buNone/>
              <a:defRPr sz="3800"/>
            </a:lvl1pPr>
          </a:lstStyle>
          <a:p>
            <a:r>
              <a:t>“Type a quote here.” </a:t>
            </a:r>
          </a:p>
        </p:txBody>
      </p:sp>
      <p:sp>
        <p:nvSpPr>
          <p:cNvPr id="95" name="Shape 9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Shape 102"/>
          <p:cNvSpPr>
            <a:spLocks noGrp="1"/>
          </p:cNvSpPr>
          <p:nvPr>
            <p:ph type="pic" idx="13"/>
          </p:nvPr>
        </p:nvSpPr>
        <p:spPr>
          <a:xfrm>
            <a:off x="0" y="0"/>
            <a:ext cx="13004800" cy="9753600"/>
          </a:xfrm>
          <a:prstGeom prst="rect">
            <a:avLst/>
          </a:prstGeom>
        </p:spPr>
        <p:txBody>
          <a:bodyPr lIns="91439" tIns="45719" rIns="91439" bIns="45719" anchor="t">
            <a:noAutofit/>
          </a:bodyPr>
          <a:lstStyle/>
          <a:p>
            <a:endParaRPr/>
          </a:p>
        </p:txBody>
      </p:sp>
      <p:sp>
        <p:nvSpPr>
          <p:cNvPr id="103" name="Shape 10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hape 11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Shape 20"/>
          <p:cNvSpPr>
            <a:spLocks noGrp="1"/>
          </p:cNvSpPr>
          <p:nvPr>
            <p:ph type="pic" idx="13"/>
          </p:nvPr>
        </p:nvSpPr>
        <p:spPr>
          <a:xfrm>
            <a:off x="1606550" y="635000"/>
            <a:ext cx="9779000" cy="5918200"/>
          </a:xfrm>
          <a:prstGeom prst="rect">
            <a:avLst/>
          </a:prstGeom>
        </p:spPr>
        <p:txBody>
          <a:bodyPr lIns="91439" tIns="45719" rIns="91439" bIns="45719" anchor="t">
            <a:noAutofit/>
          </a:bodyPr>
          <a:lstStyle/>
          <a:p>
            <a:endParaRPr/>
          </a:p>
        </p:txBody>
      </p:sp>
      <p:sp>
        <p:nvSpPr>
          <p:cNvPr id="21" name="Shape 21"/>
          <p:cNvSpPr>
            <a:spLocks noGrp="1"/>
          </p:cNvSpPr>
          <p:nvPr>
            <p:ph type="title"/>
          </p:nvPr>
        </p:nvSpPr>
        <p:spPr>
          <a:xfrm>
            <a:off x="1270000" y="6718300"/>
            <a:ext cx="10464800" cy="1422400"/>
          </a:xfrm>
          <a:prstGeom prst="rect">
            <a:avLst/>
          </a:prstGeom>
        </p:spPr>
        <p:txBody>
          <a:bodyPr anchor="b"/>
          <a:lstStyle/>
          <a:p>
            <a:r>
              <a:t>Title Text</a:t>
            </a:r>
          </a:p>
        </p:txBody>
      </p:sp>
      <p:sp>
        <p:nvSpPr>
          <p:cNvPr id="22" name="Shape 22"/>
          <p:cNvSpPr>
            <a:spLocks noGrp="1"/>
          </p:cNvSpPr>
          <p:nvPr>
            <p:ph type="body" sz="quarter" idx="1"/>
          </p:nvPr>
        </p:nvSpPr>
        <p:spPr>
          <a:xfrm>
            <a:off x="1270000" y="81915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23" name="Shape 23"/>
          <p:cNvSpPr>
            <a:spLocks noGrp="1"/>
          </p:cNvSpPr>
          <p:nvPr>
            <p:ph type="sldNum" sz="quarter" idx="2"/>
          </p:nvPr>
        </p:nvSpPr>
        <p:spPr>
          <a:xfrm>
            <a:off x="6311798" y="9245600"/>
            <a:ext cx="368504" cy="381000"/>
          </a:xfrm>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Shape 30"/>
          <p:cNvSpPr>
            <a:spLocks noGrp="1"/>
          </p:cNvSpPr>
          <p:nvPr>
            <p:ph type="title"/>
          </p:nvPr>
        </p:nvSpPr>
        <p:spPr>
          <a:xfrm>
            <a:off x="1270000" y="3225800"/>
            <a:ext cx="10464800" cy="3302000"/>
          </a:xfrm>
          <a:prstGeom prst="rect">
            <a:avLst/>
          </a:prstGeom>
        </p:spPr>
        <p:txBody>
          <a:bodyPr/>
          <a:lstStyle/>
          <a:p>
            <a:r>
              <a:t>Title Text</a:t>
            </a:r>
          </a:p>
        </p:txBody>
      </p:sp>
      <p:sp>
        <p:nvSpPr>
          <p:cNvPr id="31" name="Shape 3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Shape 38"/>
          <p:cNvSpPr>
            <a:spLocks noGrp="1"/>
          </p:cNvSpPr>
          <p:nvPr>
            <p:ph type="pic" sz="half" idx="13"/>
          </p:nvPr>
        </p:nvSpPr>
        <p:spPr>
          <a:xfrm>
            <a:off x="6718300" y="635000"/>
            <a:ext cx="5334000" cy="8229600"/>
          </a:xfrm>
          <a:prstGeom prst="rect">
            <a:avLst/>
          </a:prstGeom>
        </p:spPr>
        <p:txBody>
          <a:bodyPr lIns="91439" tIns="45719" rIns="91439" bIns="45719" anchor="t">
            <a:noAutofit/>
          </a:bodyPr>
          <a:lstStyle/>
          <a:p>
            <a:endParaRPr/>
          </a:p>
        </p:txBody>
      </p:sp>
      <p:sp>
        <p:nvSpPr>
          <p:cNvPr id="39" name="Shape 39"/>
          <p:cNvSpPr>
            <a:spLocks noGrp="1"/>
          </p:cNvSpPr>
          <p:nvPr>
            <p:ph type="title"/>
          </p:nvPr>
        </p:nvSpPr>
        <p:spPr>
          <a:xfrm>
            <a:off x="952500" y="635000"/>
            <a:ext cx="5334000" cy="3987800"/>
          </a:xfrm>
          <a:prstGeom prst="rect">
            <a:avLst/>
          </a:prstGeom>
        </p:spPr>
        <p:txBody>
          <a:bodyPr anchor="b"/>
          <a:lstStyle>
            <a:lvl1pPr>
              <a:defRPr sz="6000"/>
            </a:lvl1pPr>
          </a:lstStyle>
          <a:p>
            <a:r>
              <a:t>Title Text</a:t>
            </a:r>
          </a:p>
        </p:txBody>
      </p:sp>
      <p:sp>
        <p:nvSpPr>
          <p:cNvPr id="40" name="Shape 40"/>
          <p:cNvSpPr>
            <a:spLocks noGrp="1"/>
          </p:cNvSpPr>
          <p:nvPr>
            <p:ph type="body" sz="quarter" idx="1"/>
          </p:nvPr>
        </p:nvSpPr>
        <p:spPr>
          <a:xfrm>
            <a:off x="952500" y="4762500"/>
            <a:ext cx="5334000" cy="41021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41" name="Shape 4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Shape 48"/>
          <p:cNvSpPr>
            <a:spLocks noGrp="1"/>
          </p:cNvSpPr>
          <p:nvPr>
            <p:ph type="title"/>
          </p:nvPr>
        </p:nvSpPr>
        <p:spPr>
          <a:prstGeom prst="rect">
            <a:avLst/>
          </a:prstGeom>
        </p:spPr>
        <p:txBody>
          <a:bodyPr/>
          <a:lstStyle/>
          <a:p>
            <a:r>
              <a:t>Title Text</a:t>
            </a:r>
          </a:p>
        </p:txBody>
      </p:sp>
      <p:sp>
        <p:nvSpPr>
          <p:cNvPr id="49" name="Shape 4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Shape 56"/>
          <p:cNvSpPr>
            <a:spLocks noGrp="1"/>
          </p:cNvSpPr>
          <p:nvPr>
            <p:ph type="title"/>
          </p:nvPr>
        </p:nvSpPr>
        <p:spPr>
          <a:prstGeom prst="rect">
            <a:avLst/>
          </a:prstGeom>
        </p:spPr>
        <p:txBody>
          <a:bodyPr/>
          <a:lstStyle/>
          <a:p>
            <a:r>
              <a:t>Title Text</a:t>
            </a:r>
          </a:p>
        </p:txBody>
      </p:sp>
      <p:sp>
        <p:nvSpPr>
          <p:cNvPr id="57" name="Shape 57"/>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8" name="Shape 5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Shape 65"/>
          <p:cNvSpPr>
            <a:spLocks noGrp="1"/>
          </p:cNvSpPr>
          <p:nvPr>
            <p:ph type="pic" sz="half" idx="13"/>
          </p:nvPr>
        </p:nvSpPr>
        <p:spPr>
          <a:xfrm>
            <a:off x="6718300" y="2603500"/>
            <a:ext cx="5334000" cy="6286500"/>
          </a:xfrm>
          <a:prstGeom prst="rect">
            <a:avLst/>
          </a:prstGeom>
        </p:spPr>
        <p:txBody>
          <a:bodyPr lIns="91439" tIns="45719" rIns="91439" bIns="45719" anchor="t">
            <a:noAutofit/>
          </a:bodyPr>
          <a:lstStyle/>
          <a:p>
            <a:endParaRPr/>
          </a:p>
        </p:txBody>
      </p:sp>
      <p:sp>
        <p:nvSpPr>
          <p:cNvPr id="66" name="Shape 66"/>
          <p:cNvSpPr>
            <a:spLocks noGrp="1"/>
          </p:cNvSpPr>
          <p:nvPr>
            <p:ph type="title"/>
          </p:nvPr>
        </p:nvSpPr>
        <p:spPr>
          <a:prstGeom prst="rect">
            <a:avLst/>
          </a:prstGeom>
        </p:spPr>
        <p:txBody>
          <a:bodyPr/>
          <a:lstStyle/>
          <a:p>
            <a:r>
              <a:t>Title Text</a:t>
            </a:r>
          </a:p>
        </p:txBody>
      </p:sp>
      <p:sp>
        <p:nvSpPr>
          <p:cNvPr id="67" name="Shape 67"/>
          <p:cNvSpPr>
            <a:spLocks noGrp="1"/>
          </p:cNvSpPr>
          <p:nvPr>
            <p:ph type="body" sz="half" idx="1"/>
          </p:nvPr>
        </p:nvSpPr>
        <p:spPr>
          <a:xfrm>
            <a:off x="952500" y="26035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028700" indent="-342900">
              <a:spcBef>
                <a:spcPts val="3200"/>
              </a:spcBef>
              <a:defRPr sz="2800"/>
            </a:lvl3pPr>
            <a:lvl4pPr marL="1371600" indent="-342900">
              <a:spcBef>
                <a:spcPts val="3200"/>
              </a:spcBef>
              <a:defRPr sz="2800"/>
            </a:lvl4pPr>
            <a:lvl5pPr marL="1714500" indent="-342900">
              <a:spcBef>
                <a:spcPts val="3200"/>
              </a:spcBef>
              <a:defRPr sz="2800"/>
            </a:lvl5pPr>
          </a:lstStyle>
          <a:p>
            <a:r>
              <a:t>Body Level One</a:t>
            </a:r>
          </a:p>
          <a:p>
            <a:pPr lvl="1"/>
            <a:r>
              <a:t>Body Level Two</a:t>
            </a:r>
          </a:p>
          <a:p>
            <a:pPr lvl="2"/>
            <a:r>
              <a:t>Body Level Three</a:t>
            </a:r>
          </a:p>
          <a:p>
            <a:pPr lvl="3"/>
            <a:r>
              <a:t>Body Level Four</a:t>
            </a:r>
          </a:p>
          <a:p>
            <a:pPr lvl="4"/>
            <a:r>
              <a:t>Body Level Five</a:t>
            </a:r>
          </a:p>
        </p:txBody>
      </p:sp>
      <p:sp>
        <p:nvSpPr>
          <p:cNvPr id="68" name="Shape 6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Shape 75"/>
          <p:cNvSpPr>
            <a:spLocks noGrp="1"/>
          </p:cNvSpPr>
          <p:nvPr>
            <p:ph type="body" idx="1"/>
          </p:nvPr>
        </p:nvSpPr>
        <p:spPr>
          <a:xfrm>
            <a:off x="952500" y="1270000"/>
            <a:ext cx="11099800" cy="72136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6" name="Shape 7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Shape 83"/>
          <p:cNvSpPr>
            <a:spLocks noGrp="1"/>
          </p:cNvSpPr>
          <p:nvPr>
            <p:ph type="pic" sz="quarter" idx="13"/>
          </p:nvPr>
        </p:nvSpPr>
        <p:spPr>
          <a:xfrm>
            <a:off x="6718300" y="5092700"/>
            <a:ext cx="5334000" cy="3771900"/>
          </a:xfrm>
          <a:prstGeom prst="rect">
            <a:avLst/>
          </a:prstGeom>
        </p:spPr>
        <p:txBody>
          <a:bodyPr lIns="91439" tIns="45719" rIns="91439" bIns="45719" anchor="t">
            <a:noAutofit/>
          </a:bodyPr>
          <a:lstStyle/>
          <a:p>
            <a:endParaRPr/>
          </a:p>
        </p:txBody>
      </p:sp>
      <p:sp>
        <p:nvSpPr>
          <p:cNvPr id="84" name="Shape 84"/>
          <p:cNvSpPr>
            <a:spLocks noGrp="1"/>
          </p:cNvSpPr>
          <p:nvPr>
            <p:ph type="pic" sz="quarter" idx="14"/>
          </p:nvPr>
        </p:nvSpPr>
        <p:spPr>
          <a:xfrm>
            <a:off x="6724518" y="889000"/>
            <a:ext cx="5334001" cy="3771900"/>
          </a:xfrm>
          <a:prstGeom prst="rect">
            <a:avLst/>
          </a:prstGeom>
        </p:spPr>
        <p:txBody>
          <a:bodyPr lIns="91439" tIns="45719" rIns="91439" bIns="45719" anchor="t">
            <a:noAutofit/>
          </a:bodyPr>
          <a:lstStyle/>
          <a:p>
            <a:endParaRPr/>
          </a:p>
        </p:txBody>
      </p:sp>
      <p:sp>
        <p:nvSpPr>
          <p:cNvPr id="85" name="Shape 85"/>
          <p:cNvSpPr>
            <a:spLocks noGrp="1"/>
          </p:cNvSpPr>
          <p:nvPr>
            <p:ph type="pic" sz="half" idx="15"/>
          </p:nvPr>
        </p:nvSpPr>
        <p:spPr>
          <a:xfrm>
            <a:off x="952500" y="889000"/>
            <a:ext cx="5334000" cy="7975600"/>
          </a:xfrm>
          <a:prstGeom prst="rect">
            <a:avLst/>
          </a:prstGeom>
        </p:spPr>
        <p:txBody>
          <a:bodyPr lIns="91439" tIns="45719" rIns="91439" bIns="45719" anchor="t">
            <a:noAutofit/>
          </a:bodyPr>
          <a:lstStyle/>
          <a:p>
            <a:endParaRPr/>
          </a:p>
        </p:txBody>
      </p:sp>
      <p:sp>
        <p:nvSpPr>
          <p:cNvPr id="86" name="Shape 8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952500" y="4445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p>
            <a:r>
              <a:t>Title Text</a:t>
            </a:r>
          </a:p>
        </p:txBody>
      </p:sp>
      <p:sp>
        <p:nvSpPr>
          <p:cNvPr id="3" name="Shape 3"/>
          <p:cNvSpPr>
            <a:spLocks noGrp="1"/>
          </p:cNvSpPr>
          <p:nvPr>
            <p:ph type="body" idx="1"/>
          </p:nvPr>
        </p:nvSpPr>
        <p:spPr>
          <a:xfrm>
            <a:off x="952500" y="2603500"/>
            <a:ext cx="110998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hape 4"/>
          <p:cNvSpPr>
            <a:spLocks noGrp="1"/>
          </p:cNvSpPr>
          <p:nvPr>
            <p:ph type="sldNum" sz="quarter" idx="2"/>
          </p:nvPr>
        </p:nvSpPr>
        <p:spPr>
          <a:xfrm>
            <a:off x="6311798" y="9251950"/>
            <a:ext cx="368504" cy="381000"/>
          </a:xfrm>
          <a:prstGeom prst="rect">
            <a:avLst/>
          </a:prstGeom>
          <a:ln w="12700">
            <a:miter lim="400000"/>
          </a:ln>
        </p:spPr>
        <p:txBody>
          <a:bodyPr wrap="none" lIns="50800" tIns="50800" rIns="50800" bIns="50800">
            <a:spAutoFit/>
          </a:bodyPr>
          <a:lstStyle>
            <a:lvl1pPr>
              <a:defRPr sz="1800"/>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xmlns:p14="http://schemas.microsoft.com/office/powerpoint/2010/main" spd="med"/>
  <p:txStyles>
    <p:title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9pPr>
    </p:titleStyle>
    <p:bodyStyle>
      <a:lvl1pPr marL="444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1pPr>
      <a:lvl2pPr marL="889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2pPr>
      <a:lvl3pPr marL="1333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3pPr>
      <a:lvl4pPr marL="1778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4pPr>
      <a:lvl5pPr marL="2222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5pPr>
      <a:lvl6pPr marL="2667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6pPr>
      <a:lvl7pPr marL="3111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7pPr>
      <a:lvl8pPr marL="3556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8pPr>
      <a:lvl9pPr marL="4000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png"/><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png"/><Relationship Id="rId3" Type="http://schemas.openxmlformats.org/officeDocument/2006/relationships/image" Target="../media/image10.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Shape 119"/>
          <p:cNvSpPr>
            <a:spLocks noGrp="1"/>
          </p:cNvSpPr>
          <p:nvPr>
            <p:ph type="ctrTitle"/>
          </p:nvPr>
        </p:nvSpPr>
        <p:spPr>
          <a:prstGeom prst="rect">
            <a:avLst/>
          </a:prstGeom>
        </p:spPr>
        <p:txBody>
          <a:bodyPr/>
          <a:lstStyle>
            <a:lvl1pPr>
              <a:defRPr b="1">
                <a:latin typeface="Helvetica"/>
                <a:ea typeface="Helvetica"/>
                <a:cs typeface="Helvetica"/>
                <a:sym typeface="Helvetica"/>
              </a:defRPr>
            </a:lvl1pPr>
          </a:lstStyle>
          <a:p>
            <a:r>
              <a:t>Historians and Open Access</a:t>
            </a:r>
          </a:p>
        </p:txBody>
      </p:sp>
      <p:sp>
        <p:nvSpPr>
          <p:cNvPr id="120" name="Shape 120"/>
          <p:cNvSpPr>
            <a:spLocks noGrp="1"/>
          </p:cNvSpPr>
          <p:nvPr>
            <p:ph type="subTitle" sz="quarter" idx="1"/>
          </p:nvPr>
        </p:nvSpPr>
        <p:spPr>
          <a:xfrm>
            <a:off x="1270000" y="5035550"/>
            <a:ext cx="10464800" cy="1130300"/>
          </a:xfrm>
          <a:prstGeom prst="rect">
            <a:avLst/>
          </a:prstGeom>
        </p:spPr>
        <p:txBody>
          <a:bodyPr/>
          <a:lstStyle>
            <a:lvl1pPr>
              <a:defRPr b="1">
                <a:latin typeface="Helvetica"/>
                <a:ea typeface="Helvetica"/>
                <a:cs typeface="Helvetica"/>
                <a:sym typeface="Helvetica"/>
              </a:defRPr>
            </a:lvl1pPr>
          </a:lstStyle>
          <a:p>
            <a:r>
              <a:t>The View from the Tenure Track</a:t>
            </a:r>
          </a:p>
        </p:txBody>
      </p:sp>
      <p:sp>
        <p:nvSpPr>
          <p:cNvPr id="121" name="Shape 121"/>
          <p:cNvSpPr/>
          <p:nvPr/>
        </p:nvSpPr>
        <p:spPr>
          <a:xfrm>
            <a:off x="2535183" y="8247867"/>
            <a:ext cx="3177532" cy="965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r">
              <a:defRPr sz="2800" b="1">
                <a:latin typeface="Lucida Grande"/>
                <a:ea typeface="Lucida Grande"/>
                <a:cs typeface="Lucida Grande"/>
                <a:sym typeface="Lucida Grande"/>
              </a:defRPr>
            </a:pPr>
            <a:r>
              <a:t>Ian Milligan</a:t>
            </a:r>
          </a:p>
          <a:p>
            <a:pPr algn="r">
              <a:defRPr sz="2800">
                <a:latin typeface="LucidaGrande"/>
                <a:ea typeface="LucidaGrande"/>
                <a:cs typeface="LucidaGrande"/>
                <a:sym typeface="LucidaGrande"/>
              </a:defRPr>
            </a:pPr>
            <a:r>
              <a:t>Assistant Professor</a:t>
            </a:r>
          </a:p>
        </p:txBody>
      </p:sp>
      <p:sp>
        <p:nvSpPr>
          <p:cNvPr id="122" name="Shape 122"/>
          <p:cNvSpPr/>
          <p:nvPr/>
        </p:nvSpPr>
        <p:spPr>
          <a:xfrm>
            <a:off x="1211922" y="7708900"/>
            <a:ext cx="10580957" cy="0"/>
          </a:xfrm>
          <a:prstGeom prst="line">
            <a:avLst/>
          </a:prstGeom>
          <a:ln w="25400">
            <a:solidFill>
              <a:srgbClr val="000000"/>
            </a:solidFill>
            <a:miter lim="400000"/>
          </a:ln>
        </p:spPr>
        <p:txBody>
          <a:bodyPr lIns="50800" tIns="50800" rIns="50800" bIns="50800" anchor="ctr"/>
          <a:lstStyle/>
          <a:p>
            <a:pPr>
              <a:defRPr sz="2400"/>
            </a:pPr>
            <a:endParaRPr/>
          </a:p>
        </p:txBody>
      </p:sp>
      <p:pic>
        <p:nvPicPr>
          <p:cNvPr id="123" name="Waterloo_ARTS_History_Logo_bk.png"/>
          <p:cNvPicPr>
            <a:picLocks noChangeAspect="1"/>
          </p:cNvPicPr>
          <p:nvPr/>
        </p:nvPicPr>
        <p:blipFill>
          <a:blip r:embed="rId2">
            <a:extLst/>
          </a:blip>
          <a:stretch>
            <a:fillRect/>
          </a:stretch>
        </p:blipFill>
        <p:spPr>
          <a:xfrm>
            <a:off x="5090070" y="7707493"/>
            <a:ext cx="6677851" cy="2045948"/>
          </a:xfrm>
          <a:prstGeom prst="rect">
            <a:avLst/>
          </a:prstGeom>
          <a:ln w="12700">
            <a:miter lim="400000"/>
          </a:ln>
        </p:spPr>
      </p:pic>
    </p:spTree>
  </p:cSld>
  <p:clrMapOvr>
    <a:masterClrMapping/>
  </p:clrMapOvr>
  <p:transition xmlns:p14="http://schemas.microsoft.com/office/powerpoint/2010/mai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Shape 145"/>
          <p:cNvSpPr>
            <a:spLocks noGrp="1"/>
          </p:cNvSpPr>
          <p:nvPr>
            <p:ph type="ctrTitle"/>
          </p:nvPr>
        </p:nvSpPr>
        <p:spPr>
          <a:xfrm>
            <a:off x="1270000" y="2400300"/>
            <a:ext cx="10464800" cy="3302000"/>
          </a:xfrm>
          <a:prstGeom prst="rect">
            <a:avLst/>
          </a:prstGeom>
        </p:spPr>
        <p:txBody>
          <a:bodyPr/>
          <a:lstStyle>
            <a:lvl1pPr>
              <a:defRPr b="1">
                <a:latin typeface="Helvetica"/>
                <a:ea typeface="Helvetica"/>
                <a:cs typeface="Helvetica"/>
                <a:sym typeface="Helvetica"/>
              </a:defRPr>
            </a:lvl1pPr>
          </a:lstStyle>
          <a:p>
            <a:r>
              <a:t>Thanks and Conclusions</a:t>
            </a:r>
          </a:p>
        </p:txBody>
      </p:sp>
      <p:sp>
        <p:nvSpPr>
          <p:cNvPr id="146" name="Shape 146"/>
          <p:cNvSpPr/>
          <p:nvPr/>
        </p:nvSpPr>
        <p:spPr>
          <a:xfrm>
            <a:off x="2535183" y="8247867"/>
            <a:ext cx="3177532" cy="965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r">
              <a:defRPr sz="2800" b="1">
                <a:latin typeface="Lucida Grande"/>
                <a:ea typeface="Lucida Grande"/>
                <a:cs typeface="Lucida Grande"/>
                <a:sym typeface="Lucida Grande"/>
              </a:defRPr>
            </a:pPr>
            <a:r>
              <a:t>Ian Milligan</a:t>
            </a:r>
          </a:p>
          <a:p>
            <a:pPr algn="r">
              <a:defRPr sz="2800">
                <a:latin typeface="LucidaGrande"/>
                <a:ea typeface="LucidaGrande"/>
                <a:cs typeface="LucidaGrande"/>
                <a:sym typeface="LucidaGrande"/>
              </a:defRPr>
            </a:pPr>
            <a:r>
              <a:t>Assistant Professor</a:t>
            </a:r>
          </a:p>
        </p:txBody>
      </p:sp>
      <p:sp>
        <p:nvSpPr>
          <p:cNvPr id="147" name="Shape 147"/>
          <p:cNvSpPr/>
          <p:nvPr/>
        </p:nvSpPr>
        <p:spPr>
          <a:xfrm>
            <a:off x="1211922" y="7708900"/>
            <a:ext cx="10580957" cy="0"/>
          </a:xfrm>
          <a:prstGeom prst="line">
            <a:avLst/>
          </a:prstGeom>
          <a:ln w="25400">
            <a:solidFill>
              <a:srgbClr val="000000"/>
            </a:solidFill>
            <a:miter lim="400000"/>
          </a:ln>
        </p:spPr>
        <p:txBody>
          <a:bodyPr lIns="50800" tIns="50800" rIns="50800" bIns="50800" anchor="ctr"/>
          <a:lstStyle/>
          <a:p>
            <a:pPr>
              <a:defRPr sz="2400"/>
            </a:pPr>
            <a:endParaRPr/>
          </a:p>
        </p:txBody>
      </p:sp>
      <p:pic>
        <p:nvPicPr>
          <p:cNvPr id="148" name="Waterloo_ARTS_History_Logo_bk.png"/>
          <p:cNvPicPr>
            <a:picLocks noChangeAspect="1"/>
          </p:cNvPicPr>
          <p:nvPr/>
        </p:nvPicPr>
        <p:blipFill>
          <a:blip r:embed="rId2">
            <a:extLst/>
          </a:blip>
          <a:stretch>
            <a:fillRect/>
          </a:stretch>
        </p:blipFill>
        <p:spPr>
          <a:xfrm>
            <a:off x="5090070" y="7707493"/>
            <a:ext cx="6677851" cy="2045948"/>
          </a:xfrm>
          <a:prstGeom prst="rect">
            <a:avLst/>
          </a:prstGeom>
          <a:ln w="12700">
            <a:miter lim="400000"/>
          </a:ln>
        </p:spPr>
      </p:pic>
    </p:spTree>
  </p:cSld>
  <p:clrMapOvr>
    <a:masterClrMapping/>
  </p:clrMapOvr>
  <p:transition xmlns:p14="http://schemas.microsoft.com/office/powerpoint/2010/main" spd="slow"/>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Shape 125"/>
          <p:cNvSpPr>
            <a:spLocks noGrp="1"/>
          </p:cNvSpPr>
          <p:nvPr>
            <p:ph type="title"/>
          </p:nvPr>
        </p:nvSpPr>
        <p:spPr>
          <a:prstGeom prst="rect">
            <a:avLst/>
          </a:prstGeom>
        </p:spPr>
        <p:txBody>
          <a:bodyPr/>
          <a:lstStyle/>
          <a:p>
            <a:r>
              <a:t>CHA on Open Access</a:t>
            </a:r>
          </a:p>
        </p:txBody>
      </p:sp>
      <p:sp>
        <p:nvSpPr>
          <p:cNvPr id="126" name="Shape 126"/>
          <p:cNvSpPr>
            <a:spLocks noGrp="1"/>
          </p:cNvSpPr>
          <p:nvPr>
            <p:ph type="body" idx="1"/>
          </p:nvPr>
        </p:nvSpPr>
        <p:spPr>
          <a:xfrm>
            <a:off x="952500" y="2079525"/>
            <a:ext cx="11099800" cy="6810475"/>
          </a:xfrm>
          <a:prstGeom prst="rect">
            <a:avLst/>
          </a:prstGeom>
        </p:spPr>
        <p:txBody>
          <a:bodyPr/>
          <a:lstStyle/>
          <a:p>
            <a:pPr marL="0" indent="0" defTabSz="239522">
              <a:spcBef>
                <a:spcPts val="1700"/>
              </a:spcBef>
              <a:buSzTx/>
              <a:buNone/>
              <a:defRPr sz="1968"/>
            </a:pPr>
            <a:r>
              <a:t>Thank you for asking us for our feedback on the the Draft Tri-Agency Open Access Policy.  The CHA is closely following the speedy developments on open access.</a:t>
            </a:r>
          </a:p>
          <a:p>
            <a:pPr marL="0" indent="0" defTabSz="239522">
              <a:spcBef>
                <a:spcPts val="1700"/>
              </a:spcBef>
              <a:buSzTx/>
              <a:buNone/>
              <a:defRPr sz="1968"/>
            </a:pPr>
            <a:r>
              <a:t>We have identified five major areas of concerns:</a:t>
            </a:r>
          </a:p>
          <a:p>
            <a:pPr marL="0" indent="0" defTabSz="239522">
              <a:spcBef>
                <a:spcPts val="1700"/>
              </a:spcBef>
              <a:buSzTx/>
              <a:buNone/>
              <a:defRPr sz="1968"/>
            </a:pPr>
            <a:r>
              <a:t>- That any transition to a more open model does not come at the expense of smaller publications such as that of our association, the Journal of the Canadian Historical Association;</a:t>
            </a:r>
          </a:p>
          <a:p>
            <a:pPr marL="0" indent="0" defTabSz="239522">
              <a:spcBef>
                <a:spcPts val="1700"/>
              </a:spcBef>
              <a:buSzTx/>
              <a:buNone/>
              <a:defRPr sz="1968"/>
            </a:pPr>
            <a:r>
              <a:t>- Particularly for professional and academic associations like ours, the financial health and strength of the organization depend largely on the health of these publications. Associations like ours would be very vulnerable; </a:t>
            </a:r>
          </a:p>
          <a:p>
            <a:pPr marL="0" indent="0" defTabSz="239522">
              <a:spcBef>
                <a:spcPts val="1700"/>
              </a:spcBef>
              <a:buSzTx/>
              <a:buNone/>
              <a:defRPr sz="1968"/>
            </a:pPr>
            <a:r>
              <a:t>- That any transition will not compromise the possibility for researchers who are not well-off to continue to publish since many of the new models seem to ask the authors to finance some of the costs of production;</a:t>
            </a:r>
          </a:p>
          <a:p>
            <a:pPr marL="0" indent="0" defTabSz="239522">
              <a:spcBef>
                <a:spcPts val="1700"/>
              </a:spcBef>
              <a:buSzTx/>
              <a:buNone/>
              <a:defRPr sz="1968"/>
            </a:pPr>
            <a:r>
              <a:t>- The reasoning of granting agencies which equates openness, free and public money is often too rushed, simplistic and erroneous. It is part of a speech that the Federation and its members are well placed to criticize, and put in the context of debates and reflections on the nature of public life;</a:t>
            </a:r>
          </a:p>
          <a:p>
            <a:pPr marL="0" indent="0" defTabSz="239522">
              <a:spcBef>
                <a:spcPts val="1700"/>
              </a:spcBef>
              <a:buSzTx/>
              <a:buNone/>
              <a:defRPr sz="1968"/>
            </a:pPr>
            <a:r>
              <a:t>- Nothing has been said about how SSHRC intends to support journals that decide to adopt an open access policy.</a:t>
            </a:r>
          </a:p>
        </p:txBody>
      </p:sp>
    </p:spTree>
  </p:cSld>
  <p:clrMapOvr>
    <a:masterClrMapping/>
  </p:clrMapOvr>
  <p:transition xmlns:p14="http://schemas.microsoft.com/office/powerpoint/2010/main" spd="slow"/>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creen Shot 2015-10-21 at 2.07.33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436449"/>
            <a:ext cx="13004800" cy="5725589"/>
          </a:xfrm>
          <a:prstGeom prst="rect">
            <a:avLst/>
          </a:prstGeom>
        </p:spPr>
      </p:pic>
    </p:spTree>
    <p:extLst>
      <p:ext uri="{BB962C8B-B14F-4D97-AF65-F5344CB8AC3E}">
        <p14:creationId xmlns:p14="http://schemas.microsoft.com/office/powerpoint/2010/main" val="2234420812"/>
      </p:ext>
    </p:extLst>
  </p:cSld>
  <p:clrMapOvr>
    <a:masterClrMapping/>
  </p:clrMapOvr>
  <p:transition xmlns:p14="http://schemas.microsoft.com/office/powerpoint/2010/mai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creen Shot 2015-10-21 at 2.07.38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372256"/>
            <a:ext cx="13004800" cy="6795496"/>
          </a:xfrm>
          <a:prstGeom prst="rect">
            <a:avLst/>
          </a:prstGeom>
        </p:spPr>
      </p:pic>
    </p:spTree>
    <p:extLst>
      <p:ext uri="{BB962C8B-B14F-4D97-AF65-F5344CB8AC3E}">
        <p14:creationId xmlns:p14="http://schemas.microsoft.com/office/powerpoint/2010/main" val="4033750037"/>
      </p:ext>
    </p:extLst>
  </p:cSld>
  <p:clrMapOvr>
    <a:masterClrMapping/>
  </p:clrMapOvr>
  <p:transition xmlns:p14="http://schemas.microsoft.com/office/powerpoint/2010/mai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Shape 128"/>
          <p:cNvSpPr>
            <a:spLocks noGrp="1"/>
          </p:cNvSpPr>
          <p:nvPr>
            <p:ph type="title"/>
          </p:nvPr>
        </p:nvSpPr>
        <p:spPr>
          <a:prstGeom prst="rect">
            <a:avLst/>
          </a:prstGeom>
        </p:spPr>
        <p:txBody>
          <a:bodyPr/>
          <a:lstStyle/>
          <a:p>
            <a:r>
              <a:t>Why?</a:t>
            </a:r>
          </a:p>
        </p:txBody>
      </p:sp>
      <p:sp>
        <p:nvSpPr>
          <p:cNvPr id="129" name="Shape 129"/>
          <p:cNvSpPr>
            <a:spLocks noGrp="1"/>
          </p:cNvSpPr>
          <p:nvPr>
            <p:ph type="body" idx="1"/>
          </p:nvPr>
        </p:nvSpPr>
        <p:spPr>
          <a:prstGeom prst="rect">
            <a:avLst/>
          </a:prstGeom>
        </p:spPr>
        <p:txBody>
          <a:bodyPr/>
          <a:lstStyle/>
          <a:p>
            <a:r>
              <a:t>Misinformation</a:t>
            </a:r>
          </a:p>
          <a:p>
            <a:r>
              <a:t>Love of paper</a:t>
            </a:r>
          </a:p>
          <a:p>
            <a:r>
              <a:t>Fear of change</a:t>
            </a:r>
          </a:p>
          <a:p>
            <a:r>
              <a:t>Historian self-management</a:t>
            </a:r>
          </a:p>
        </p:txBody>
      </p:sp>
    </p:spTree>
  </p:cSld>
  <p:clrMapOvr>
    <a:masterClrMapping/>
  </p:clrMapOvr>
  <p:transition xmlns:p14="http://schemas.microsoft.com/office/powerpoint/2010/main" spd="slow"/>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Shape 131"/>
          <p:cNvSpPr>
            <a:spLocks noGrp="1"/>
          </p:cNvSpPr>
          <p:nvPr>
            <p:ph type="title"/>
          </p:nvPr>
        </p:nvSpPr>
        <p:spPr>
          <a:prstGeom prst="rect">
            <a:avLst/>
          </a:prstGeom>
        </p:spPr>
        <p:txBody>
          <a:bodyPr/>
          <a:lstStyle/>
          <a:p>
            <a:r>
              <a:t>Why?</a:t>
            </a:r>
          </a:p>
        </p:txBody>
      </p:sp>
      <p:pic>
        <p:nvPicPr>
          <p:cNvPr id="132" name="Screen Shot 2015-10-19 at 9.38.54 AM.png"/>
          <p:cNvPicPr>
            <a:picLocks noChangeAspect="1"/>
          </p:cNvPicPr>
          <p:nvPr/>
        </p:nvPicPr>
        <p:blipFill>
          <a:blip r:embed="rId2">
            <a:extLst/>
          </a:blip>
          <a:stretch>
            <a:fillRect/>
          </a:stretch>
        </p:blipFill>
        <p:spPr>
          <a:xfrm>
            <a:off x="1856374" y="2285206"/>
            <a:ext cx="9292052" cy="9753601"/>
          </a:xfrm>
          <a:prstGeom prst="rect">
            <a:avLst/>
          </a:prstGeom>
          <a:ln w="12700">
            <a:miter lim="400000"/>
          </a:ln>
        </p:spPr>
      </p:pic>
    </p:spTree>
  </p:cSld>
  <p:clrMapOvr>
    <a:masterClrMapping/>
  </p:clrMapOvr>
  <p:transition xmlns:p14="http://schemas.microsoft.com/office/powerpoint/2010/main" spd="slow"/>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 name="Shape 134"/>
          <p:cNvSpPr>
            <a:spLocks noGrp="1"/>
          </p:cNvSpPr>
          <p:nvPr>
            <p:ph type="title"/>
          </p:nvPr>
        </p:nvSpPr>
        <p:spPr>
          <a:prstGeom prst="rect">
            <a:avLst/>
          </a:prstGeom>
        </p:spPr>
        <p:txBody>
          <a:bodyPr/>
          <a:lstStyle/>
          <a:p>
            <a:r>
              <a:t>What to do?</a:t>
            </a:r>
          </a:p>
        </p:txBody>
      </p:sp>
      <p:pic>
        <p:nvPicPr>
          <p:cNvPr id="135" name="Screen Shot 2015-10-19 at 9.39.25 AM.png"/>
          <p:cNvPicPr>
            <a:picLocks noChangeAspect="1"/>
          </p:cNvPicPr>
          <p:nvPr/>
        </p:nvPicPr>
        <p:blipFill>
          <a:blip r:embed="rId2">
            <a:extLst/>
          </a:blip>
          <a:stretch>
            <a:fillRect/>
          </a:stretch>
        </p:blipFill>
        <p:spPr>
          <a:xfrm>
            <a:off x="139658" y="2573585"/>
            <a:ext cx="9145672" cy="9753601"/>
          </a:xfrm>
          <a:prstGeom prst="rect">
            <a:avLst/>
          </a:prstGeom>
          <a:ln w="12700">
            <a:miter lim="400000"/>
          </a:ln>
        </p:spPr>
      </p:pic>
      <p:pic>
        <p:nvPicPr>
          <p:cNvPr id="136" name="Screen Shot 2015-10-19 at 9.40.32 AM.png"/>
          <p:cNvPicPr>
            <a:picLocks noChangeAspect="1"/>
          </p:cNvPicPr>
          <p:nvPr/>
        </p:nvPicPr>
        <p:blipFill>
          <a:blip r:embed="rId3">
            <a:extLst/>
          </a:blip>
          <a:stretch>
            <a:fillRect/>
          </a:stretch>
        </p:blipFill>
        <p:spPr>
          <a:xfrm>
            <a:off x="5293576" y="2573585"/>
            <a:ext cx="9145671" cy="9753601"/>
          </a:xfrm>
          <a:prstGeom prst="rect">
            <a:avLst/>
          </a:prstGeom>
          <a:ln w="12700">
            <a:miter lim="400000"/>
          </a:ln>
        </p:spPr>
      </p:pic>
    </p:spTree>
  </p:cSld>
  <p:clrMapOvr>
    <a:masterClrMapping/>
  </p:clrMapOvr>
  <p:transition xmlns:p14="http://schemas.microsoft.com/office/powerpoint/2010/main" spd="slow"/>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Shape 138"/>
          <p:cNvSpPr>
            <a:spLocks noGrp="1"/>
          </p:cNvSpPr>
          <p:nvPr>
            <p:ph type="title"/>
          </p:nvPr>
        </p:nvSpPr>
        <p:spPr>
          <a:prstGeom prst="rect">
            <a:avLst/>
          </a:prstGeom>
        </p:spPr>
        <p:txBody>
          <a:bodyPr/>
          <a:lstStyle/>
          <a:p>
            <a:r>
              <a:t>Writing in Public</a:t>
            </a:r>
          </a:p>
        </p:txBody>
      </p:sp>
      <p:pic>
        <p:nvPicPr>
          <p:cNvPr id="139" name="Screen Shot 2015-10-19 at 9.43.10 AM.png"/>
          <p:cNvPicPr>
            <a:picLocks noChangeAspect="1"/>
          </p:cNvPicPr>
          <p:nvPr/>
        </p:nvPicPr>
        <p:blipFill>
          <a:blip r:embed="rId2">
            <a:extLst/>
          </a:blip>
          <a:stretch>
            <a:fillRect/>
          </a:stretch>
        </p:blipFill>
        <p:spPr>
          <a:xfrm>
            <a:off x="535491" y="2096988"/>
            <a:ext cx="12411421" cy="13236432"/>
          </a:xfrm>
          <a:prstGeom prst="rect">
            <a:avLst/>
          </a:prstGeom>
          <a:ln w="12700">
            <a:miter lim="400000"/>
          </a:ln>
        </p:spPr>
      </p:pic>
    </p:spTree>
  </p:cSld>
  <p:clrMapOvr>
    <a:masterClrMapping/>
  </p:clrMapOvr>
  <p:transition xmlns:p14="http://schemas.microsoft.com/office/powerpoint/2010/main" spd="slow"/>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1" name="Screen Shot 2015-10-19 at 9.43.47 AM.png"/>
          <p:cNvPicPr>
            <a:picLocks noChangeAspect="1"/>
          </p:cNvPicPr>
          <p:nvPr/>
        </p:nvPicPr>
        <p:blipFill>
          <a:blip r:embed="rId2">
            <a:extLst/>
          </a:blip>
          <a:stretch>
            <a:fillRect/>
          </a:stretch>
        </p:blipFill>
        <p:spPr>
          <a:xfrm>
            <a:off x="-264013" y="2203152"/>
            <a:ext cx="9145671" cy="9753601"/>
          </a:xfrm>
          <a:prstGeom prst="rect">
            <a:avLst/>
          </a:prstGeom>
          <a:ln w="12700">
            <a:miter lim="400000"/>
          </a:ln>
        </p:spPr>
      </p:pic>
      <p:sp>
        <p:nvSpPr>
          <p:cNvPr id="142" name="Shape 142"/>
          <p:cNvSpPr>
            <a:spLocks noGrp="1"/>
          </p:cNvSpPr>
          <p:nvPr>
            <p:ph type="title"/>
          </p:nvPr>
        </p:nvSpPr>
        <p:spPr>
          <a:prstGeom prst="rect">
            <a:avLst/>
          </a:prstGeom>
        </p:spPr>
        <p:txBody>
          <a:bodyPr/>
          <a:lstStyle/>
          <a:p>
            <a:r>
              <a:t>Writing in Public</a:t>
            </a:r>
          </a:p>
        </p:txBody>
      </p:sp>
      <p:pic>
        <p:nvPicPr>
          <p:cNvPr id="143" name="pasted-image.jpeg"/>
          <p:cNvPicPr>
            <a:picLocks noChangeAspect="1"/>
          </p:cNvPicPr>
          <p:nvPr/>
        </p:nvPicPr>
        <p:blipFill>
          <a:blip r:embed="rId3">
            <a:extLst/>
          </a:blip>
          <a:stretch>
            <a:fillRect/>
          </a:stretch>
        </p:blipFill>
        <p:spPr>
          <a:xfrm>
            <a:off x="8118822" y="2457450"/>
            <a:ext cx="4445001" cy="6591300"/>
          </a:xfrm>
          <a:prstGeom prst="rect">
            <a:avLst/>
          </a:prstGeom>
          <a:ln w="12700">
            <a:miter lim="400000"/>
          </a:ln>
        </p:spPr>
      </p:pic>
    </p:spTree>
  </p:cSld>
  <p:clrMapOvr>
    <a:masterClrMapping/>
  </p:clrMapOvr>
  <p:transition xmlns:p14="http://schemas.microsoft.com/office/powerpoint/2010/main" spd="slow"/>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277</Words>
  <Application>Microsoft Macintosh PowerPoint</Application>
  <PresentationFormat>Custom</PresentationFormat>
  <Paragraphs>24</Paragraphs>
  <Slides>10</Slides>
  <Notes>0</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White</vt:lpstr>
      <vt:lpstr>Historians and Open Access</vt:lpstr>
      <vt:lpstr>CHA on Open Access</vt:lpstr>
      <vt:lpstr>PowerPoint Presentation</vt:lpstr>
      <vt:lpstr>PowerPoint Presentation</vt:lpstr>
      <vt:lpstr>Why?</vt:lpstr>
      <vt:lpstr>Why?</vt:lpstr>
      <vt:lpstr>What to do?</vt:lpstr>
      <vt:lpstr>Writing in Public</vt:lpstr>
      <vt:lpstr>Writing in Public</vt:lpstr>
      <vt:lpstr>Thanks and Conclusions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Historians and Open Access</dc:title>
  <cp:lastModifiedBy>Ian Milligan</cp:lastModifiedBy>
  <cp:revision>1</cp:revision>
  <dcterms:modified xsi:type="dcterms:W3CDTF">2015-10-21T18:08:56Z</dcterms:modified>
</cp:coreProperties>
</file>